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handoutMasterIdLst>
    <p:handoutMasterId r:id="rId37"/>
  </p:handoutMasterIdLst>
  <p:sldIdLst>
    <p:sldId id="256" r:id="rId2"/>
    <p:sldId id="276" r:id="rId3"/>
    <p:sldId id="320" r:id="rId4"/>
    <p:sldId id="322" r:id="rId5"/>
    <p:sldId id="323" r:id="rId6"/>
    <p:sldId id="327" r:id="rId7"/>
    <p:sldId id="328" r:id="rId8"/>
    <p:sldId id="329" r:id="rId9"/>
    <p:sldId id="331" r:id="rId10"/>
    <p:sldId id="274" r:id="rId11"/>
    <p:sldId id="278" r:id="rId12"/>
    <p:sldId id="302" r:id="rId13"/>
    <p:sldId id="279" r:id="rId14"/>
    <p:sldId id="284" r:id="rId15"/>
    <p:sldId id="290" r:id="rId16"/>
    <p:sldId id="316" r:id="rId17"/>
    <p:sldId id="282" r:id="rId18"/>
    <p:sldId id="283" r:id="rId19"/>
    <p:sldId id="300" r:id="rId20"/>
    <p:sldId id="317" r:id="rId21"/>
    <p:sldId id="297" r:id="rId22"/>
    <p:sldId id="299" r:id="rId23"/>
    <p:sldId id="259" r:id="rId24"/>
    <p:sldId id="260" r:id="rId25"/>
    <p:sldId id="261" r:id="rId26"/>
    <p:sldId id="303" r:id="rId27"/>
    <p:sldId id="263" r:id="rId28"/>
    <p:sldId id="265" r:id="rId29"/>
    <p:sldId id="264" r:id="rId30"/>
    <p:sldId id="306" r:id="rId31"/>
    <p:sldId id="271" r:id="rId32"/>
    <p:sldId id="308" r:id="rId33"/>
    <p:sldId id="309" r:id="rId34"/>
    <p:sldId id="318" r:id="rId35"/>
    <p:sldId id="312" r:id="rId36"/>
  </p:sldIdLst>
  <p:sldSz cx="9144000" cy="6858000" type="screen4x3"/>
  <p:notesSz cx="7019925" cy="9305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709" autoAdjust="0"/>
  </p:normalViewPr>
  <p:slideViewPr>
    <p:cSldViewPr>
      <p:cViewPr varScale="1">
        <p:scale>
          <a:sx n="87" d="100"/>
          <a:sy n="87" d="100"/>
        </p:scale>
        <p:origin x="10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77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1862" cy="464979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6477" y="0"/>
            <a:ext cx="3041862" cy="464979"/>
          </a:xfrm>
          <a:prstGeom prst="rect">
            <a:avLst/>
          </a:prstGeom>
        </p:spPr>
        <p:txBody>
          <a:bodyPr vert="horz" lIns="91402" tIns="45701" rIns="91402" bIns="45701" rtlCol="0"/>
          <a:lstStyle>
            <a:lvl1pPr algn="r">
              <a:defRPr sz="1200"/>
            </a:lvl1pPr>
          </a:lstStyle>
          <a:p>
            <a:fld id="{3752FF2A-CD29-4DF3-BD05-A242346397D2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39360"/>
            <a:ext cx="3041862" cy="464979"/>
          </a:xfrm>
          <a:prstGeom prst="rect">
            <a:avLst/>
          </a:prstGeom>
        </p:spPr>
        <p:txBody>
          <a:bodyPr vert="horz" lIns="91402" tIns="45701" rIns="91402" bIns="45701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6477" y="8839360"/>
            <a:ext cx="3041862" cy="464979"/>
          </a:xfrm>
          <a:prstGeom prst="rect">
            <a:avLst/>
          </a:prstGeom>
        </p:spPr>
        <p:txBody>
          <a:bodyPr vert="horz" lIns="91402" tIns="45701" rIns="91402" bIns="45701" rtlCol="0" anchor="b"/>
          <a:lstStyle>
            <a:lvl1pPr algn="r">
              <a:defRPr sz="1200"/>
            </a:lvl1pPr>
          </a:lstStyle>
          <a:p>
            <a:fld id="{494E067E-DF7D-4B4A-8D1D-84804CC88C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297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B8C630-762F-448C-A3EC-4E5A20C92992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76A1190-3A93-4189-8338-0AC8A0D767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8C630-762F-448C-A3EC-4E5A20C92992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1190-3A93-4189-8338-0AC8A0D767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8C630-762F-448C-A3EC-4E5A20C92992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1190-3A93-4189-8338-0AC8A0D767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8C630-762F-448C-A3EC-4E5A20C92992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1190-3A93-4189-8338-0AC8A0D767C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8C630-762F-448C-A3EC-4E5A20C92992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1190-3A93-4189-8338-0AC8A0D767C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8C630-762F-448C-A3EC-4E5A20C92992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1190-3A93-4189-8338-0AC8A0D767C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8C630-762F-448C-A3EC-4E5A20C92992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1190-3A93-4189-8338-0AC8A0D767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8C630-762F-448C-A3EC-4E5A20C92992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1190-3A93-4189-8338-0AC8A0D767C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FB8C630-762F-448C-A3EC-4E5A20C92992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1190-3A93-4189-8338-0AC8A0D767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FB8C630-762F-448C-A3EC-4E5A20C92992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76A1190-3A93-4189-8338-0AC8A0D767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B8C630-762F-448C-A3EC-4E5A20C92992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76A1190-3A93-4189-8338-0AC8A0D767C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FB8C630-762F-448C-A3EC-4E5A20C92992}" type="datetimeFigureOut">
              <a:rPr lang="en-US" smtClean="0"/>
              <a:pPr/>
              <a:t>11/25/2014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76A1190-3A93-4189-8338-0AC8A0D767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llegeboard.org/delivering-opportunity/redesigned-psat-nmsq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llegeboard.org/delivering-opportunity/sat/faqs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irtest.org/university/optional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h.k12.ny.us/ourschool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057400"/>
            <a:ext cx="83058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                 </a:t>
            </a:r>
            <a:br>
              <a:rPr lang="en-US" dirty="0" smtClean="0"/>
            </a:br>
            <a:r>
              <a:rPr lang="en-US" sz="4900" dirty="0" smtClean="0">
                <a:ln w="18415" cmpd="sng">
                  <a:noFill/>
                  <a:prstDash val="solid"/>
                </a:ln>
                <a:solidFill>
                  <a:schemeClr val="tx1"/>
                </a:solidFill>
                <a:effectLst/>
              </a:rPr>
              <a:t>College</a:t>
            </a:r>
            <a:r>
              <a:rPr lang="en-US" sz="4900" dirty="0" smtClean="0">
                <a:ln w="18415" cmpd="sng">
                  <a:noFill/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sz="4900" dirty="0" smtClean="0">
                <a:ln w="18415" cmpd="sng">
                  <a:noFill/>
                  <a:prstDash val="solid"/>
                </a:ln>
                <a:solidFill>
                  <a:schemeClr val="tx1"/>
                </a:solidFill>
                <a:effectLst/>
              </a:rPr>
              <a:t>Testing</a:t>
            </a:r>
            <a:endParaRPr lang="en-US" sz="4900" b="0" dirty="0">
              <a:ln w="18415" cmpd="sng">
                <a:noFill/>
                <a:prstDash val="solid"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55298" name="Picture 2" descr="http://coldspringharbor.powermediallc.org/wp-content/plugins/thumbnail-for-excerpts/cold_spring_harbor_log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28601"/>
            <a:ext cx="1371600" cy="15240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3155373"/>
            <a:ext cx="6553200" cy="3093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958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400" b="1" dirty="0" smtClean="0">
                <a:latin typeface="Arial" pitchFamily="34" charset="0"/>
                <a:cs typeface="Arial" pitchFamily="34" charset="0"/>
              </a:rPr>
              <a:t>College Board Tests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ctr">
              <a:buNone/>
            </a:pPr>
            <a:endParaRPr lang="en-US" sz="800" dirty="0" smtClean="0"/>
          </a:p>
          <a:p>
            <a:pPr algn="ctr">
              <a:buClr>
                <a:schemeClr val="bg1"/>
              </a:buClr>
              <a:buNone/>
            </a:pPr>
            <a:endParaRPr lang="en-US" sz="3200" dirty="0" smtClean="0"/>
          </a:p>
          <a:p>
            <a:pPr algn="ctr">
              <a:buClr>
                <a:schemeClr val="bg1"/>
              </a:buClr>
              <a:buNone/>
            </a:pPr>
            <a:r>
              <a:rPr lang="en-US" sz="3200" dirty="0" smtClean="0"/>
              <a:t>PSAT/NMSQT </a:t>
            </a:r>
          </a:p>
          <a:p>
            <a:pPr algn="ctr">
              <a:buClr>
                <a:schemeClr val="bg1"/>
              </a:buClr>
              <a:buNone/>
            </a:pPr>
            <a:r>
              <a:rPr lang="en-US" sz="3200" dirty="0" smtClean="0"/>
              <a:t>SAT Reasoning Test</a:t>
            </a:r>
          </a:p>
          <a:p>
            <a:pPr algn="ctr">
              <a:buClr>
                <a:schemeClr val="bg1"/>
              </a:buClr>
              <a:buNone/>
            </a:pPr>
            <a:r>
              <a:rPr lang="en-US" sz="3200" dirty="0" smtClean="0"/>
              <a:t>Subject Tests</a:t>
            </a:r>
          </a:p>
          <a:p>
            <a:pPr algn="ctr">
              <a:buNone/>
            </a:pPr>
            <a:r>
              <a:rPr lang="en-US" sz="3200" dirty="0" smtClean="0"/>
              <a:t>Advanced Placement Exams</a:t>
            </a:r>
          </a:p>
          <a:p>
            <a:pPr algn="ctr"/>
            <a:endParaRPr lang="en-US" sz="3200" dirty="0" smtClean="0"/>
          </a:p>
          <a:p>
            <a:pPr algn="ctr">
              <a:buNone/>
            </a:pPr>
            <a:endParaRPr lang="en-US" sz="3200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Testing Options</a:t>
            </a:r>
            <a:endParaRPr lang="en-US" sz="5400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sz="14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endParaRPr lang="en-US" sz="4400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4400" dirty="0" smtClean="0"/>
              <a:t>PSAT = Preliminary SAT</a:t>
            </a:r>
          </a:p>
          <a:p>
            <a:pPr>
              <a:buNone/>
            </a:pPr>
            <a:endParaRPr lang="en-US" sz="2000" dirty="0" smtClean="0"/>
          </a:p>
          <a:p>
            <a:pPr>
              <a:buClr>
                <a:schemeClr val="bg1"/>
              </a:buClr>
              <a:buNone/>
            </a:pPr>
            <a:r>
              <a:rPr lang="en-US" sz="4400" dirty="0" smtClean="0"/>
              <a:t>  NMSQT = National Merit Scholarship Qualifying Test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PSAT/NMSQT </a:t>
            </a:r>
            <a:b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</a:br>
            <a:r>
              <a:rPr lang="en-US" sz="320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(this is one test)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5469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sz="1400" dirty="0" smtClean="0">
              <a:solidFill>
                <a:schemeClr val="bg1"/>
              </a:solidFill>
            </a:endParaRPr>
          </a:p>
          <a:p>
            <a:pPr algn="ctr">
              <a:buClr>
                <a:schemeClr val="bg1"/>
              </a:buClr>
              <a:buFont typeface="Wingdings" pitchFamily="2" charset="2"/>
              <a:buChar char="Ø"/>
            </a:pPr>
            <a:endParaRPr lang="en-US" sz="2000" dirty="0" smtClean="0">
              <a:solidFill>
                <a:srgbClr val="FF0000"/>
              </a:solidFill>
            </a:endParaRPr>
          </a:p>
          <a:p>
            <a:pPr algn="ctr">
              <a:buClr>
                <a:schemeClr val="bg1"/>
              </a:buClr>
              <a:buFont typeface="Wingdings" pitchFamily="2" charset="2"/>
              <a:buChar char="Ø"/>
            </a:pPr>
            <a:endParaRPr lang="en-US" sz="4400" dirty="0" smtClean="0"/>
          </a:p>
          <a:p>
            <a:pPr algn="ctr"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4400" dirty="0" smtClean="0"/>
              <a:t>Use this link for details</a:t>
            </a:r>
          </a:p>
          <a:p>
            <a:pPr algn="ctr"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4400" dirty="0" smtClean="0">
                <a:hlinkClick r:id="rId2"/>
              </a:rPr>
              <a:t>https://www.collegeboard.org/delivering-opportunity/redesigned-psat-nmsqt</a:t>
            </a:r>
            <a:endParaRPr lang="en-US" sz="4400" dirty="0" smtClean="0"/>
          </a:p>
          <a:p>
            <a:pPr algn="ctr">
              <a:buClr>
                <a:schemeClr val="bg1"/>
              </a:buClr>
              <a:buFont typeface="Wingdings" pitchFamily="2" charset="2"/>
              <a:buChar char="Ø"/>
            </a:pPr>
            <a:endParaRPr lang="en-US" sz="4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229600" cy="1905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       </a:t>
            </a:r>
            <a:r>
              <a:rPr lang="en-US" sz="60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PSAT changes in fall 2015</a:t>
            </a:r>
            <a:br>
              <a:rPr lang="en-US" sz="60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</a:br>
            <a:r>
              <a:rPr lang="en-US" sz="60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 </a:t>
            </a:r>
            <a:r>
              <a:rPr lang="en-US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/>
            </a:r>
            <a:br>
              <a:rPr lang="en-US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endParaRPr lang="en-US" sz="27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600" dirty="0" smtClean="0"/>
              <a:t>Administered every October</a:t>
            </a:r>
          </a:p>
          <a:p>
            <a:pPr>
              <a:buNone/>
            </a:pPr>
            <a:endParaRPr lang="en-US" sz="3600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600" dirty="0" smtClean="0"/>
              <a:t>Traditionally for 11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graders</a:t>
            </a:r>
          </a:p>
          <a:p>
            <a:pPr>
              <a:buNone/>
            </a:pPr>
            <a:endParaRPr lang="en-US" sz="3600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600" dirty="0" smtClean="0"/>
              <a:t>10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graders invited </a:t>
            </a:r>
            <a:r>
              <a:rPr lang="en-US" sz="3200" dirty="0" smtClean="0"/>
              <a:t>(about 1/3 of CSH sophomores take the PSAT, usually those accelerated in math)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  </a:t>
            </a:r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PSAT/NMSQT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PSAT/NMSQT scores are reported to the student and the high school ONLY.</a:t>
            </a:r>
          </a:p>
          <a:p>
            <a:pPr>
              <a:buNone/>
            </a:pPr>
            <a:endParaRPr lang="en-US" sz="800" dirty="0" smtClean="0"/>
          </a:p>
          <a:p>
            <a:r>
              <a:rPr lang="en-US" dirty="0" smtClean="0"/>
              <a:t>Colleges do not ask for or receive PSAT /NMSQT scores.</a:t>
            </a:r>
          </a:p>
          <a:p>
            <a:pPr>
              <a:buNone/>
            </a:pPr>
            <a:endParaRPr lang="en-US" sz="800" dirty="0" smtClean="0"/>
          </a:p>
          <a:p>
            <a:r>
              <a:rPr lang="en-US" dirty="0" smtClean="0"/>
              <a:t>Athletic recruiters might ask for these scores but they are only truly interested in SAT results.</a:t>
            </a:r>
          </a:p>
          <a:p>
            <a:pPr>
              <a:buNone/>
            </a:pPr>
            <a:endParaRPr lang="en-US" sz="800" dirty="0" smtClean="0"/>
          </a:p>
          <a:p>
            <a:r>
              <a:rPr lang="en-US" dirty="0" smtClean="0"/>
              <a:t>Colleges pay for lists of students interested in certain programs and who score in certain ranges. These lists generate the mail received by juniors and, increasingly, sophomores.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466088"/>
          </a:xfrm>
        </p:spPr>
        <p:txBody>
          <a:bodyPr>
            <a:normAutofit/>
          </a:bodyPr>
          <a:lstStyle/>
          <a:p>
            <a:pPr algn="ctr"/>
            <a:r>
              <a:rPr lang="en-US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</a:t>
            </a:r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PSAT/NMSQT </a:t>
            </a:r>
            <a:b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</a:br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Important Reminders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864291"/>
          </a:xfrm>
        </p:spPr>
        <p:txBody>
          <a:bodyPr/>
          <a:lstStyle/>
          <a:p>
            <a:pPr>
              <a:buNone/>
            </a:pPr>
            <a:r>
              <a:rPr lang="en-US" sz="3200" dirty="0" smtClean="0"/>
              <a:t>The PSAT:</a:t>
            </a:r>
          </a:p>
          <a:p>
            <a:pPr>
              <a:buClr>
                <a:schemeClr val="bg1"/>
              </a:buClr>
            </a:pPr>
            <a:r>
              <a:rPr lang="en-US" sz="2800" dirty="0" smtClean="0"/>
              <a:t>is used as the National Merit Scholarship Qualifying Test, allowing high scoring students to compete for recognition and some scholarships.</a:t>
            </a:r>
          </a:p>
          <a:p>
            <a:pPr>
              <a:buNone/>
            </a:pPr>
            <a:endParaRPr lang="en-US" sz="2400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2800" dirty="0" smtClean="0"/>
              <a:t>allows colleges to identify and contact students  who  might be interested in their programs. </a:t>
            </a:r>
            <a:r>
              <a:rPr lang="en-US" sz="2400" dirty="0" smtClean="0"/>
              <a:t>(Student Search Service)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4800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   </a:t>
            </a:r>
            <a:r>
              <a:rPr lang="en-US" sz="48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What is the NMSQT?</a:t>
            </a:r>
            <a:endParaRPr lang="en-US" sz="4800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71189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     </a:t>
            </a:r>
            <a:r>
              <a:rPr lang="en-US" sz="3200" dirty="0" smtClean="0"/>
              <a:t>Driven by the PSAT Selection Index</a:t>
            </a:r>
          </a:p>
          <a:p>
            <a:pPr>
              <a:buNone/>
            </a:pPr>
            <a:endParaRPr lang="en-US" sz="800" b="1" i="1" dirty="0" smtClean="0"/>
          </a:p>
          <a:p>
            <a:pPr>
              <a:buClr>
                <a:schemeClr val="bg1"/>
              </a:buClr>
              <a:buNone/>
            </a:pPr>
            <a:r>
              <a:rPr lang="en-US" dirty="0" smtClean="0"/>
              <a:t>Commended Student: the top 50,000 students nationally (this may change with new PSAT)</a:t>
            </a:r>
          </a:p>
          <a:p>
            <a:pPr>
              <a:buNone/>
            </a:pPr>
            <a:endParaRPr lang="en-US" sz="800" dirty="0" smtClean="0"/>
          </a:p>
          <a:p>
            <a:pPr>
              <a:buClr>
                <a:schemeClr val="bg1"/>
              </a:buClr>
              <a:buNone/>
            </a:pPr>
            <a:r>
              <a:rPr lang="en-US" dirty="0" smtClean="0"/>
              <a:t>Semi-finalist: Selection Index varies annually by state. CSH semifinalists: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000" dirty="0" smtClean="0"/>
              <a:t>Class of 2010  1 Semifinalist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Class of 2011  6 Semifinalists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Class of 2012  6 Semifinalists; 1 Finalist</a:t>
            </a:r>
          </a:p>
          <a:p>
            <a:pPr marL="0" indent="0">
              <a:buNone/>
            </a:pPr>
            <a:r>
              <a:rPr lang="en-US" sz="2000" dirty="0" smtClean="0"/>
              <a:t>   Class of 2013  2 Semifinalists; 2 Finalists; 1 Scholarship</a:t>
            </a:r>
          </a:p>
          <a:p>
            <a:pPr marL="0" indent="0">
              <a:buNone/>
            </a:pPr>
            <a:r>
              <a:rPr lang="en-US" sz="2000" dirty="0" smtClean="0"/>
              <a:t>   Class of 2014  1 Semifinalist; 1 Finalist</a:t>
            </a:r>
            <a:endParaRPr lang="en-US" sz="2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371600"/>
          </a:xfrm>
        </p:spPr>
        <p:txBody>
          <a:bodyPr>
            <a:normAutofit/>
          </a:bodyPr>
          <a:lstStyle/>
          <a:p>
            <a:pPr algn="ctr"/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     The National Merit </a:t>
            </a:r>
            <a:b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</a:br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     Scholarship Program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 lnSpcReduction="10000"/>
          </a:bodyPr>
          <a:lstStyle/>
          <a:p>
            <a:endParaRPr lang="en-US" sz="3000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000" dirty="0" smtClean="0"/>
              <a:t>Finalists chosen based on lengthy application, grades and SAT scores.</a:t>
            </a:r>
          </a:p>
          <a:p>
            <a:pPr>
              <a:buNone/>
            </a:pPr>
            <a:endParaRPr lang="en-US" sz="900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000" dirty="0" smtClean="0"/>
              <a:t>Finalists may be eligible to receive merit scholarships if the college chosen participates in the program.</a:t>
            </a:r>
          </a:p>
          <a:p>
            <a:endParaRPr lang="en-US" sz="900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000" dirty="0" smtClean="0"/>
              <a:t>Many private companies also sponsor scholarship programs that are tied to PSAT scores.</a:t>
            </a:r>
          </a:p>
          <a:p>
            <a:pPr>
              <a:buNone/>
            </a:pPr>
            <a:r>
              <a:rPr lang="en-US" sz="3000" dirty="0" smtClean="0"/>
              <a:t>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</a:rPr>
              <a:t>The National Merit Program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i="1" u="sng" dirty="0" smtClean="0"/>
              <a:t>10</a:t>
            </a:r>
            <a:r>
              <a:rPr lang="en-US" b="1" i="1" u="sng" baseline="30000" dirty="0" smtClean="0"/>
              <a:t>th</a:t>
            </a:r>
            <a:r>
              <a:rPr lang="en-US" b="1" i="1" u="sng" dirty="0" smtClean="0"/>
              <a:t> Grade </a:t>
            </a:r>
            <a:r>
              <a:rPr lang="en-US" dirty="0" smtClean="0"/>
              <a:t>–No prep. This might be the only time a student will be able to truly evaluate skill levels. Students receive a full length test when they register and should become familiar with the test format.</a:t>
            </a:r>
          </a:p>
          <a:p>
            <a:pPr>
              <a:buNone/>
            </a:pPr>
            <a:r>
              <a:rPr lang="en-US" b="1" i="1" u="sng" dirty="0" smtClean="0"/>
              <a:t>11</a:t>
            </a:r>
            <a:r>
              <a:rPr lang="en-US" b="1" i="1" u="sng" baseline="30000" dirty="0" smtClean="0"/>
              <a:t>th</a:t>
            </a:r>
            <a:r>
              <a:rPr lang="en-US" b="1" i="1" u="sng" dirty="0" smtClean="0"/>
              <a:t> Grade </a:t>
            </a:r>
            <a:r>
              <a:rPr lang="en-US" dirty="0" smtClean="0"/>
              <a:t>– By this time, many students are involved in SAT test prep. Separate PSAT prep is not required though high scoring 10</a:t>
            </a:r>
            <a:r>
              <a:rPr lang="en-US" baseline="30000" dirty="0" smtClean="0"/>
              <a:t>th</a:t>
            </a:r>
            <a:r>
              <a:rPr lang="en-US" dirty="0" smtClean="0"/>
              <a:t> grade students might consider prep in order to improve chances of raising their Selection Index scores.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pPr algn="ctr"/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PSAT/NMSQT Test Prep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 </a:t>
            </a:r>
          </a:p>
          <a:p>
            <a:pPr algn="ctr">
              <a:buNone/>
            </a:pPr>
            <a:r>
              <a:rPr lang="en-US" sz="4000" dirty="0" smtClean="0"/>
              <a:t>Registration is completed online via instructions mailed to Grade 11 and Grade 10 families each summer by the Counseling Center.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961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Registering for the PSAT/NMSQT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This presentation is an overview of the tests used in the college application process, and explains  recent trends and score reporting practices.</a:t>
            </a:r>
          </a:p>
          <a:p>
            <a:endParaRPr lang="en-US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The information will help you and your student create a testing plan to discuss with your counselor. 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1200" dirty="0" smtClean="0"/>
              <a:t>November 2014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534400" cy="762000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Standardized</a:t>
            </a:r>
            <a:r>
              <a:rPr lang="en-US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Testing</a:t>
            </a:r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Clr>
                <a:schemeClr val="bg1"/>
              </a:buClr>
              <a:buNone/>
            </a:pPr>
            <a:r>
              <a:rPr lang="en-US" sz="4000" dirty="0" smtClean="0"/>
              <a:t>Visit the link below for full information about the new SAT to be administered for the first time in spring 2016.</a:t>
            </a:r>
          </a:p>
          <a:p>
            <a:pPr algn="ctr">
              <a:buClr>
                <a:schemeClr val="bg1"/>
              </a:buClr>
              <a:buNone/>
            </a:pPr>
            <a:endParaRPr lang="en-US" sz="4000" dirty="0" smtClean="0"/>
          </a:p>
          <a:p>
            <a:pPr algn="ctr">
              <a:buClr>
                <a:schemeClr val="bg1"/>
              </a:buClr>
              <a:buNone/>
            </a:pPr>
            <a:r>
              <a:rPr lang="en-US" sz="4000" dirty="0" smtClean="0">
                <a:hlinkClick r:id="rId2"/>
              </a:rPr>
              <a:t>https://www.collegeboard.org/delivering-opportunity/sat/faqs</a:t>
            </a:r>
            <a:endParaRPr lang="en-US" sz="4000" dirty="0" smtClean="0"/>
          </a:p>
          <a:p>
            <a:pPr algn="ctr">
              <a:buClr>
                <a:schemeClr val="bg1"/>
              </a:buClr>
              <a:buNone/>
            </a:pPr>
            <a:endParaRPr lang="en-US" sz="4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                </a:t>
            </a:r>
            <a:br>
              <a:rPr lang="en-US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</a:br>
            <a:r>
              <a:rPr lang="en-US" sz="490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The</a:t>
            </a:r>
            <a:r>
              <a:rPr lang="en-US" sz="49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 </a:t>
            </a:r>
            <a:r>
              <a:rPr lang="en-US" sz="4900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 Redesigned </a:t>
            </a:r>
            <a:r>
              <a:rPr lang="en-US" sz="49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SAT</a:t>
            </a:r>
            <a:endParaRPr lang="en-US" sz="4900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1"/>
              </a:buClr>
            </a:pPr>
            <a:r>
              <a:rPr lang="en-US" sz="2800" dirty="0" smtClean="0"/>
              <a:t>-CSH students can use Method Test Prep, available in Castle Learning for free. 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2800" dirty="0" smtClean="0"/>
              <a:t>-Student can work with private tutors.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2800" dirty="0" smtClean="0"/>
              <a:t>-Students take small group classes.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2800" dirty="0" smtClean="0"/>
              <a:t>-Students can attend commercial programs.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400" dirty="0" smtClean="0"/>
              <a:t>*Counselors do not make recommendations for any particular tutor or commercial program.  </a:t>
            </a:r>
          </a:p>
          <a:p>
            <a:pPr>
              <a:buNone/>
            </a:pP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/>
          <a:lstStyle/>
          <a:p>
            <a:pPr algn="ctr"/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SAT: Types of Prep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24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Registration for the SAT is done online at the College Board website: </a:t>
            </a:r>
            <a:r>
              <a:rPr lang="en-US" dirty="0" smtClean="0">
                <a:solidFill>
                  <a:schemeClr val="accent2"/>
                </a:solidFill>
              </a:rPr>
              <a:t>www.collegeboard.org</a:t>
            </a:r>
            <a:endParaRPr lang="en-US" sz="2400" dirty="0" smtClean="0">
              <a:solidFill>
                <a:schemeClr val="accent2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Students create an account through which they will register for exams and eventually forward scores to colleges, scholarship programs, or the NCAA.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Students with disabilities must apply and be approved to use testing modifications at least 3 months in advance of registration.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Registering for the SAT 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410200"/>
          </a:xfrm>
        </p:spPr>
        <p:txBody>
          <a:bodyPr>
            <a:no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q"/>
            </a:pPr>
            <a:r>
              <a:rPr lang="en-US" sz="2400" dirty="0" smtClean="0"/>
              <a:t>Formerly known as “Achievement Tests”</a:t>
            </a:r>
          </a:p>
          <a:p>
            <a:pPr>
              <a:buNone/>
            </a:pPr>
            <a:endParaRPr lang="en-US" sz="2400" dirty="0" smtClean="0"/>
          </a:p>
          <a:p>
            <a:pPr>
              <a:buClr>
                <a:schemeClr val="bg1"/>
              </a:buClr>
              <a:buFont typeface="Wingdings" pitchFamily="2" charset="2"/>
              <a:buChar char="q"/>
            </a:pPr>
            <a:r>
              <a:rPr lang="en-US" sz="2400" dirty="0" smtClean="0"/>
              <a:t>Measure knowledge and skill in particular subject areas.  Students demonstrate mastery of these specific subjects.</a:t>
            </a:r>
          </a:p>
          <a:p>
            <a:pPr>
              <a:spcBef>
                <a:spcPts val="0"/>
              </a:spcBef>
              <a:buNone/>
            </a:pPr>
            <a:endParaRPr lang="en-US" sz="2400" dirty="0" smtClean="0"/>
          </a:p>
          <a:p>
            <a:pPr>
              <a:spcBef>
                <a:spcPts val="0"/>
              </a:spcBef>
              <a:buClr>
                <a:schemeClr val="bg1"/>
              </a:buClr>
              <a:buFont typeface="Wingdings" pitchFamily="2" charset="2"/>
              <a:buChar char="q"/>
            </a:pPr>
            <a:r>
              <a:rPr lang="en-US" sz="2400" dirty="0" smtClean="0"/>
              <a:t>Used by some colleges for admission.  Used by others for course placement and advisement about course selection.</a:t>
            </a:r>
          </a:p>
          <a:p>
            <a:pPr>
              <a:spcBef>
                <a:spcPts val="0"/>
              </a:spcBef>
              <a:buFont typeface="Arial" pitchFamily="34" charset="0"/>
              <a:buChar char="•"/>
            </a:pPr>
            <a:endParaRPr lang="en-US" sz="2400" dirty="0" smtClean="0"/>
          </a:p>
          <a:p>
            <a:pPr>
              <a:spcBef>
                <a:spcPts val="0"/>
              </a:spcBef>
              <a:buClr>
                <a:schemeClr val="bg1"/>
              </a:buClr>
              <a:buFont typeface="Wingdings" pitchFamily="2" charset="2"/>
              <a:buChar char="q"/>
            </a:pPr>
            <a:r>
              <a:rPr lang="en-US" sz="2400" dirty="0" smtClean="0"/>
              <a:t>Provides a fairly reliable measure of how prepared they are for college-level subject work.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838200"/>
          </a:xfrm>
        </p:spPr>
        <p:txBody>
          <a:bodyPr/>
          <a:lstStyle/>
          <a:p>
            <a:pPr algn="ctr"/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Subject Tests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bg1"/>
              </a:buClr>
              <a:buSzPct val="89000"/>
              <a:buNone/>
            </a:pPr>
            <a:r>
              <a:rPr lang="en-US" dirty="0" smtClean="0"/>
              <a:t>Literature</a:t>
            </a:r>
          </a:p>
          <a:p>
            <a:pPr>
              <a:buClr>
                <a:schemeClr val="bg1"/>
              </a:buClr>
              <a:buSzPct val="89000"/>
              <a:buNone/>
            </a:pPr>
            <a:r>
              <a:rPr lang="en-US" dirty="0" smtClean="0"/>
              <a:t>United States History</a:t>
            </a:r>
          </a:p>
          <a:p>
            <a:pPr>
              <a:buClr>
                <a:schemeClr val="bg1"/>
              </a:buClr>
              <a:buSzPct val="89000"/>
              <a:buNone/>
            </a:pPr>
            <a:r>
              <a:rPr lang="en-US" dirty="0" smtClean="0"/>
              <a:t>World History</a:t>
            </a:r>
          </a:p>
          <a:p>
            <a:pPr>
              <a:buClr>
                <a:schemeClr val="bg1"/>
              </a:buClr>
              <a:buSzPct val="89000"/>
              <a:buNone/>
            </a:pPr>
            <a:r>
              <a:rPr lang="en-US" dirty="0" smtClean="0"/>
              <a:t>Mathematics Level I</a:t>
            </a:r>
          </a:p>
          <a:p>
            <a:pPr>
              <a:buClr>
                <a:schemeClr val="bg1"/>
              </a:buClr>
              <a:buSzPct val="89000"/>
              <a:buNone/>
            </a:pPr>
            <a:r>
              <a:rPr lang="en-US" dirty="0" smtClean="0"/>
              <a:t>Mathematics Level II</a:t>
            </a:r>
          </a:p>
          <a:p>
            <a:pPr>
              <a:buClr>
                <a:schemeClr val="bg1"/>
              </a:buClr>
              <a:buSzPct val="89000"/>
              <a:buNone/>
            </a:pPr>
            <a:r>
              <a:rPr lang="en-US" dirty="0" smtClean="0"/>
              <a:t>Biology E/M</a:t>
            </a:r>
          </a:p>
          <a:p>
            <a:pPr>
              <a:buClr>
                <a:schemeClr val="bg1"/>
              </a:buClr>
              <a:buSzPct val="89000"/>
              <a:buNone/>
            </a:pPr>
            <a:r>
              <a:rPr lang="en-US" dirty="0" smtClean="0"/>
              <a:t>Chemistry</a:t>
            </a:r>
          </a:p>
          <a:p>
            <a:pPr>
              <a:buClr>
                <a:schemeClr val="bg1"/>
              </a:buClr>
              <a:buSzPct val="89000"/>
              <a:buNone/>
            </a:pPr>
            <a:r>
              <a:rPr lang="en-US" dirty="0" smtClean="0"/>
              <a:t>Physics</a:t>
            </a:r>
          </a:p>
          <a:p>
            <a:pPr>
              <a:buClr>
                <a:schemeClr val="bg1"/>
              </a:buClr>
              <a:buSzPct val="89000"/>
              <a:buNone/>
            </a:pPr>
            <a:r>
              <a:rPr lang="en-US" dirty="0" smtClean="0"/>
              <a:t>Chinese with Listening</a:t>
            </a:r>
          </a:p>
          <a:p>
            <a:pPr>
              <a:buClr>
                <a:schemeClr val="bg1"/>
              </a:buClr>
              <a:buSzPct val="89000"/>
              <a:buFont typeface="Arial" pitchFamily="34" charset="0"/>
              <a:buChar char="•"/>
            </a:pP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495800" y="1481328"/>
            <a:ext cx="4343400" cy="4525963"/>
          </a:xfrm>
        </p:spPr>
        <p:txBody>
          <a:bodyPr>
            <a:normAutofit fontScale="92500"/>
          </a:bodyPr>
          <a:lstStyle/>
          <a:p>
            <a:pPr>
              <a:buClr>
                <a:schemeClr val="bg1"/>
              </a:buClr>
            </a:pPr>
            <a:r>
              <a:rPr lang="en-US" dirty="0" smtClean="0"/>
              <a:t>French</a:t>
            </a:r>
          </a:p>
          <a:p>
            <a:pPr>
              <a:buClr>
                <a:schemeClr val="bg1"/>
              </a:buClr>
            </a:pPr>
            <a:r>
              <a:rPr lang="en-US" dirty="0" smtClean="0"/>
              <a:t>French with Listening</a:t>
            </a:r>
          </a:p>
          <a:p>
            <a:pPr>
              <a:buClr>
                <a:schemeClr val="bg1"/>
              </a:buClr>
            </a:pPr>
            <a:r>
              <a:rPr lang="en-US" dirty="0" smtClean="0"/>
              <a:t>German</a:t>
            </a:r>
          </a:p>
          <a:p>
            <a:pPr>
              <a:buClr>
                <a:schemeClr val="bg1"/>
              </a:buClr>
            </a:pPr>
            <a:r>
              <a:rPr lang="en-US" dirty="0" smtClean="0"/>
              <a:t>German with Listening</a:t>
            </a:r>
          </a:p>
          <a:p>
            <a:pPr>
              <a:buClr>
                <a:schemeClr val="bg1"/>
              </a:buClr>
            </a:pPr>
            <a:r>
              <a:rPr lang="en-US" dirty="0" smtClean="0"/>
              <a:t>Korean with Listening</a:t>
            </a:r>
          </a:p>
          <a:p>
            <a:pPr>
              <a:buClr>
                <a:schemeClr val="bg1"/>
              </a:buClr>
              <a:buNone/>
            </a:pPr>
            <a:r>
              <a:rPr lang="en-US" dirty="0" smtClean="0"/>
              <a:t>	Spanish </a:t>
            </a:r>
          </a:p>
          <a:p>
            <a:pPr>
              <a:buClr>
                <a:schemeClr val="bg1"/>
              </a:buClr>
            </a:pPr>
            <a:r>
              <a:rPr lang="en-US" dirty="0" smtClean="0"/>
              <a:t>Spanish with Listening</a:t>
            </a:r>
          </a:p>
          <a:p>
            <a:pPr>
              <a:buClr>
                <a:schemeClr val="bg1"/>
              </a:buClr>
            </a:pPr>
            <a:r>
              <a:rPr lang="en-US" dirty="0" smtClean="0"/>
              <a:t>Modern Hebrew</a:t>
            </a:r>
          </a:p>
          <a:p>
            <a:pPr>
              <a:buClr>
                <a:schemeClr val="bg1"/>
              </a:buClr>
            </a:pPr>
            <a:r>
              <a:rPr lang="en-US" dirty="0" smtClean="0"/>
              <a:t>Japanese with Listening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14400"/>
          </a:xfrm>
        </p:spPr>
        <p:txBody>
          <a:bodyPr/>
          <a:lstStyle/>
          <a:p>
            <a:pPr algn="ctr"/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The Subject Tests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All are one-hour, multiple choice tests.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Students may take up to 3 subject tests per test administration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Some subjects offer two options: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Biology Ecological or Biology Molecular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Mathematics I or II </a:t>
            </a:r>
            <a:r>
              <a:rPr lang="en-US" sz="2000" dirty="0" smtClean="0"/>
              <a:t>(depends on level of math completed)</a:t>
            </a:r>
          </a:p>
          <a:p>
            <a:pPr lvl="1"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Languages with/without Listening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SAT Subject Test Design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sz="31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/>
            </a:r>
            <a:br>
              <a:rPr lang="en-US" sz="31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</a:br>
            <a:r>
              <a:rPr lang="en-US" sz="31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Who should take Subject Tests and when?</a:t>
            </a:r>
            <a:br>
              <a:rPr lang="en-US" sz="31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</a:br>
            <a:endParaRPr lang="en-US" sz="3100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762000"/>
          <a:ext cx="9144000" cy="7462987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098800"/>
                <a:gridCol w="2997200"/>
                <a:gridCol w="3048000"/>
              </a:tblGrid>
              <a:tr h="5974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SUBJECT TEST</a:t>
                      </a:r>
                      <a:endParaRPr lang="en-US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WHO SHOULD CONSIDER TAKING THE TEST</a:t>
                      </a:r>
                      <a:endParaRPr lang="en-US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/>
                        <a:t>EARLIEST RECOMMENDED TEST DATE</a:t>
                      </a:r>
                      <a:endParaRPr lang="en-US" sz="18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</a:tr>
              <a:tr h="48127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Literature</a:t>
                      </a:r>
                      <a:endParaRPr lang="en-US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Students with superior ability to analyze literature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not before January of junior year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</a:tr>
              <a:tr h="52402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United States History</a:t>
                      </a:r>
                      <a:endParaRPr lang="en-US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Students completing AP US History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May or June of the year the course is completed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</a:tr>
              <a:tr h="56676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World History</a:t>
                      </a:r>
                      <a:endParaRPr lang="en-US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Students completing AP World History or </a:t>
                      </a:r>
                      <a:endParaRPr lang="en-US" sz="1200" dirty="0" smtClean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AP </a:t>
                      </a:r>
                      <a:r>
                        <a:rPr lang="en-US" sz="1200" dirty="0"/>
                        <a:t>European History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June of the year the course is completed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</a:tr>
              <a:tr h="52653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Math Level 1</a:t>
                      </a:r>
                      <a:endParaRPr lang="en-US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Students completing </a:t>
                      </a:r>
                      <a:r>
                        <a:rPr lang="en-US" sz="1200" dirty="0" smtClean="0"/>
                        <a:t>Accelerated Algebra</a:t>
                      </a:r>
                      <a:r>
                        <a:rPr lang="en-US" sz="1200" baseline="0" dirty="0" smtClean="0"/>
                        <a:t> 2/Trigonometry</a:t>
                      </a:r>
                      <a:r>
                        <a:rPr lang="en-US" sz="1200" dirty="0" smtClean="0"/>
                        <a:t> or Precalculus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June of the year the course is completed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</a:tr>
              <a:tr h="486304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Math Level 2</a:t>
                      </a:r>
                      <a:endParaRPr lang="en-US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Students completing Precalculus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June of the year the course is completed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</a:tr>
              <a:tr h="61202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Biology E – ecological emphasis or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Biology M – molecular emphasis</a:t>
                      </a:r>
                      <a:endParaRPr lang="en-US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Students completing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AP Biology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May or June of the year the course is completed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</a:tr>
              <a:tr h="65477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Chemistry</a:t>
                      </a:r>
                      <a:endParaRPr lang="en-US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Students completing Accelerated Chemistry or AP Chemistry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May or June of the year the course is completed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</a:tr>
              <a:tr h="6125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Physics</a:t>
                      </a:r>
                      <a:endParaRPr lang="en-US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Students completing Accelerated Physics  or AP Physics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May or June of the year the course is completed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</a:tr>
              <a:tr h="91275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Languages:  Reading only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French,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Spanish,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Italian</a:t>
                      </a:r>
                      <a:endParaRPr lang="en-US" sz="1200" dirty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German,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Latin</a:t>
                      </a:r>
                      <a:endParaRPr lang="en-US" sz="1200" dirty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Modern Hebrew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Students completing Level </a:t>
                      </a:r>
                      <a:r>
                        <a:rPr lang="en-US" sz="1200" dirty="0" smtClean="0"/>
                        <a:t>4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who </a:t>
                      </a:r>
                      <a:r>
                        <a:rPr lang="en-US" sz="1200" dirty="0"/>
                        <a:t>are strong readers in the target language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Not before June of the year Level IV is completed unless the student is a native speaker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</a:tr>
              <a:tr h="14885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Languages with Listening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Given once per year, in November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French, Spanish ,Italian</a:t>
                      </a:r>
                      <a:endParaRPr lang="en-US" sz="1200" dirty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German,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Latin</a:t>
                      </a:r>
                      <a:endParaRPr lang="en-US" sz="1200" dirty="0"/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Modern </a:t>
                      </a:r>
                      <a:r>
                        <a:rPr lang="en-US" sz="1200" dirty="0" smtClean="0"/>
                        <a:t>Hebrew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Japanese, Korean</a:t>
                      </a:r>
                      <a:endParaRPr lang="en-US" sz="1200" dirty="0">
                        <a:latin typeface="Lucida Sans Unicode" pitchFamily="34" charset="0"/>
                        <a:ea typeface="Times New Roman"/>
                        <a:cs typeface="Lucida Sans Unicode" pitchFamily="34" charset="0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Native speakers and non-native speakers who consider themselves fluent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/>
                        <a:t>Not before June of the year Level IV is completed unless the student is a native speaker</a:t>
                      </a:r>
                      <a:endParaRPr lang="en-U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5044" marR="45044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4864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What is the best way to prep?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676400"/>
            <a:ext cx="8153400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None/>
            </a:pPr>
            <a:r>
              <a:rPr lang="en-US" sz="2800" dirty="0" smtClean="0"/>
              <a:t>Students are encouraged to prepare for the Subject Tests. There is no “best” way to do so; it depends on the individual. </a:t>
            </a:r>
          </a:p>
          <a:p>
            <a:pPr marL="514350" indent="-514350">
              <a:buNone/>
            </a:pPr>
            <a:endParaRPr lang="en-US" sz="2800" dirty="0" smtClean="0"/>
          </a:p>
          <a:p>
            <a:pPr marL="514350" indent="-514350">
              <a:buNone/>
            </a:pPr>
            <a:r>
              <a:rPr lang="en-US" sz="2800" dirty="0" smtClean="0"/>
              <a:t>Students are encouraged to make Subject Test decisions in consultation with their teachers just after the mid-point of the school year in order to allow time for preparation.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400" dirty="0" smtClean="0">
              <a:solidFill>
                <a:schemeClr val="bg1"/>
              </a:solidFill>
            </a:endParaRPr>
          </a:p>
          <a:p>
            <a:pPr marL="514350" indent="-514350">
              <a:buNone/>
            </a:pPr>
            <a:r>
              <a:rPr lang="en-US" dirty="0" smtClean="0">
                <a:solidFill>
                  <a:schemeClr val="bg1"/>
                </a:solidFill>
              </a:rPr>
              <a:t>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None/>
            </a:pPr>
            <a:r>
              <a:rPr lang="en-US" dirty="0" smtClean="0"/>
              <a:t>-Most colleges do not have a preference for which tests are taken although there are exceptions.  For example:  </a:t>
            </a:r>
          </a:p>
          <a:p>
            <a:pPr>
              <a:buClr>
                <a:schemeClr val="bg1"/>
              </a:buClr>
              <a:buNone/>
            </a:pPr>
            <a:r>
              <a:rPr lang="en-US" dirty="0" smtClean="0"/>
              <a:t>-Students applying to engineering, architecture, or combined BA/MD programs</a:t>
            </a:r>
          </a:p>
          <a:p>
            <a:pPr>
              <a:buClr>
                <a:schemeClr val="bg1"/>
              </a:buClr>
              <a:buNone/>
            </a:pPr>
            <a:r>
              <a:rPr lang="en-US" dirty="0" smtClean="0"/>
              <a:t>-Colleges prefer that students not take both the regular exam and the listening exam in the same language.</a:t>
            </a:r>
          </a:p>
          <a:p>
            <a:pPr>
              <a:buClr>
                <a:schemeClr val="bg1"/>
              </a:buClr>
              <a:buNone/>
            </a:pPr>
            <a:r>
              <a:rPr lang="en-US" dirty="0" smtClean="0"/>
              <a:t>-Some colleges do not want exams in the same subject area  (e.g., World History and U.S. History)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Which Subject Test(s) should be taken?</a:t>
            </a:r>
            <a:endParaRPr lang="en-US" sz="3200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/>
              <a:t>Students register through their online account at 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endParaRPr lang="en-US" dirty="0" smtClean="0"/>
          </a:p>
          <a:p>
            <a:pPr algn="ctr"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FF0000"/>
                </a:solidFill>
              </a:rPr>
              <a:t>www.collegeboard.org</a:t>
            </a:r>
          </a:p>
          <a:p>
            <a:pPr algn="ctr">
              <a:buClr>
                <a:schemeClr val="bg1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2600" b="1" dirty="0" smtClean="0"/>
              <a:t>Register by February 15 </a:t>
            </a:r>
            <a:r>
              <a:rPr lang="en-US" sz="2600" dirty="0" smtClean="0"/>
              <a:t>for your best chance at being placed at your first-choice testing site.  Students </a:t>
            </a:r>
            <a:r>
              <a:rPr lang="en-US" sz="2600" b="1" dirty="0" smtClean="0"/>
              <a:t>are not </a:t>
            </a:r>
            <a:r>
              <a:rPr lang="en-US" sz="2600" dirty="0" smtClean="0"/>
              <a:t>guaranteed a seat at CSH in June at CSHHS and may have to take their exams at neighboring districts if they register too late.  The logical and most in-demand time to test is at the end of a course, in June.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Registering for Subject Tests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A majority of four year colleges and universities require some type of standardized testing as part of the admission process. 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An increasing number of schools are Test Optional or some variation thereof (more about that later).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14400"/>
          </a:xfrm>
        </p:spPr>
        <p:txBody>
          <a:bodyPr/>
          <a:lstStyle/>
          <a:p>
            <a:pPr algn="ctr"/>
            <a:r>
              <a:rPr lang="en-US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</a:t>
            </a:r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  <a:cs typeface="Arial" pitchFamily="34" charset="0"/>
              </a:rPr>
              <a:t>Admission</a:t>
            </a:r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  <a:cs typeface="Arial" pitchFamily="34" charset="0"/>
              </a:rPr>
              <a:t>Criteria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519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 lnSpcReduction="10000"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-Universal acceptance of the  SAT or ACT by colleges and universities.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 -A mixing and blending of scores at many colleges and universities (“superscoring”)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-Increasing number of CSHHS students taking the ACT as their test of choice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-More colleges and universities becoming “Test Optional”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389888"/>
          </a:xfrm>
        </p:spPr>
        <p:txBody>
          <a:bodyPr>
            <a:normAutofit/>
          </a:bodyPr>
          <a:lstStyle/>
          <a:p>
            <a:pPr algn="ctr"/>
            <a:r>
              <a:rPr lang="en-US" sz="28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Current Trends in College Testing</a:t>
            </a:r>
            <a:endParaRPr lang="en-US" sz="2800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4820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2400" dirty="0" smtClean="0"/>
              <a:t>Some schools do not require either the SAT or ACT.</a:t>
            </a:r>
          </a:p>
          <a:p>
            <a:pPr>
              <a:buClr>
                <a:schemeClr val="bg1"/>
              </a:buClr>
              <a:buNone/>
            </a:pPr>
            <a:endParaRPr lang="en-US" sz="2400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2400" dirty="0" smtClean="0"/>
              <a:t>Some do not require tests from students whose GPA is above a certain level or those who apply by a specific deadline.</a:t>
            </a:r>
          </a:p>
          <a:p>
            <a:endParaRPr lang="en-US" dirty="0" smtClean="0"/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In place of the SAT or ACT they </a:t>
            </a:r>
            <a:r>
              <a:rPr lang="en-US" u="sng" dirty="0" smtClean="0"/>
              <a:t>may</a:t>
            </a:r>
            <a:r>
              <a:rPr lang="en-US" dirty="0" smtClean="0"/>
              <a:t> require:</a:t>
            </a:r>
          </a:p>
          <a:p>
            <a:pPr lvl="3">
              <a:buClr>
                <a:schemeClr val="bg1"/>
              </a:buClr>
              <a:buFont typeface="Wingdings" pitchFamily="2" charset="2"/>
              <a:buChar char="v"/>
            </a:pPr>
            <a:r>
              <a:rPr lang="en-US" dirty="0" smtClean="0"/>
              <a:t>Graded Paper(s), an interview, additional essays, etc.</a:t>
            </a:r>
          </a:p>
          <a:p>
            <a:pPr lvl="3">
              <a:buClr>
                <a:schemeClr val="bg1"/>
              </a:buClr>
              <a:buFont typeface="Wingdings" pitchFamily="2" charset="2"/>
              <a:buChar char="v"/>
            </a:pPr>
            <a:endParaRPr lang="en-US" sz="1700" dirty="0" smtClean="0"/>
          </a:p>
          <a:p>
            <a:pPr lvl="3">
              <a:buClr>
                <a:schemeClr val="bg1"/>
              </a:buClr>
              <a:buFont typeface="Wingdings" pitchFamily="2" charset="2"/>
              <a:buChar char="v"/>
            </a:pPr>
            <a:r>
              <a:rPr lang="en-US" sz="1700" dirty="0" smtClean="0"/>
              <a:t>“</a:t>
            </a:r>
            <a:r>
              <a:rPr lang="en-US" sz="1700" dirty="0" err="1" smtClean="0"/>
              <a:t>FairTest</a:t>
            </a:r>
            <a:r>
              <a:rPr lang="en-US" sz="1700" dirty="0" smtClean="0"/>
              <a:t>” ( </a:t>
            </a:r>
            <a:r>
              <a:rPr lang="en-US" sz="1700" dirty="0" smtClean="0">
                <a:hlinkClick r:id="rId2"/>
              </a:rPr>
              <a:t>http://www.fairtest.org/university/optional</a:t>
            </a:r>
            <a:r>
              <a:rPr lang="en-US" sz="1700" dirty="0" smtClean="0"/>
              <a:t> )</a:t>
            </a:r>
          </a:p>
          <a:p>
            <a:pPr lvl="3">
              <a:buClr>
                <a:schemeClr val="bg1"/>
              </a:buClr>
              <a:buNone/>
            </a:pPr>
            <a:r>
              <a:rPr lang="en-US" sz="1800" dirty="0" smtClean="0"/>
              <a:t>	</a:t>
            </a:r>
            <a:r>
              <a:rPr lang="en-US" sz="1700" dirty="0" smtClean="0"/>
              <a:t>lists all schools that are test optional, but be sure to read the footnotes as </a:t>
            </a:r>
            <a:r>
              <a:rPr lang="en-US" sz="1700" b="1" dirty="0" smtClean="0"/>
              <a:t>Test Optional can mean many things!</a:t>
            </a:r>
          </a:p>
          <a:p>
            <a:pPr marL="290513" lvl="3" indent="-271463">
              <a:buClr>
                <a:schemeClr val="bg1"/>
              </a:buClr>
              <a:buSzPct val="95000"/>
              <a:buFont typeface="Wingdings" pitchFamily="2" charset="2"/>
              <a:buChar char="v"/>
            </a:pPr>
            <a:endParaRPr lang="en-US" sz="26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838200"/>
          </a:xfrm>
        </p:spPr>
        <p:txBody>
          <a:bodyPr/>
          <a:lstStyle/>
          <a:p>
            <a:pPr algn="ctr"/>
            <a:r>
              <a:rPr lang="en-US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Test Optional Schools</a:t>
            </a:r>
            <a:endParaRPr lang="en-US" b="1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AP courses are considered the equivalent of entry level college courses.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Currently, CSH offers many AP courses. 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Students enrolled in AP courses must take the corresponding AP exams. 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All exams are administered  in May. The College Board establishes the dates and times of testing.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Students need not be enrolled in an AP course to take an AP exam.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Advanced Placement(AP) Program</a:t>
            </a:r>
            <a:endParaRPr lang="en-US" b="1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Scores range from 1 to 5. (F to A)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Depending on the college:</a:t>
            </a:r>
          </a:p>
          <a:p>
            <a:r>
              <a:rPr lang="en-US" sz="2400" dirty="0" smtClean="0"/>
              <a:t>some grant course credit </a:t>
            </a:r>
            <a:r>
              <a:rPr lang="en-US" sz="2400" i="1" dirty="0" smtClean="0"/>
              <a:t>towards graduation </a:t>
            </a:r>
            <a:r>
              <a:rPr lang="en-US" sz="2400" dirty="0" smtClean="0"/>
              <a:t>for scores of 3 or higher, however, the trend is scores of  4 or 5.</a:t>
            </a:r>
          </a:p>
          <a:p>
            <a:r>
              <a:rPr lang="en-US" sz="2400" dirty="0" smtClean="0"/>
              <a:t>some do not grant graduation credit but  allow students to skip core requirements – (be careful about skipping math and science courses)  	  </a:t>
            </a:r>
          </a:p>
          <a:p>
            <a:r>
              <a:rPr lang="en-US" sz="2400" dirty="0" smtClean="0"/>
              <a:t>some allow neither graduation credit nor AP courses to substitute for core requirements.</a:t>
            </a:r>
            <a:endParaRPr lang="en-US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19912"/>
          </a:xfrm>
        </p:spPr>
        <p:txBody>
          <a:bodyPr/>
          <a:lstStyle/>
          <a:p>
            <a:pPr algn="ctr"/>
            <a:r>
              <a:rPr lang="en-US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How are AP Scores used?</a:t>
            </a:r>
            <a:endParaRPr lang="en-US" b="1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>
                <a:schemeClr val="bg1"/>
              </a:buClr>
            </a:pPr>
            <a:r>
              <a:rPr lang="en-US" dirty="0" smtClean="0"/>
              <a:t>-Both the College Board (PSAT-SAT) and ACT have procedures in place for students with documented disabilities to apply for testing or other accommodations.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-</a:t>
            </a:r>
            <a:r>
              <a:rPr lang="en-US" b="1" dirty="0" smtClean="0">
                <a:solidFill>
                  <a:srgbClr val="FF0000"/>
                </a:solidFill>
              </a:rPr>
              <a:t>The decision to approve accommodations is made by each testing company upon a complete review of the student’s documentation. Testing accommodations are not guaranteed.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Students apply to the College Board in 9</a:t>
            </a:r>
            <a:r>
              <a:rPr lang="en-US" baseline="30000" dirty="0" smtClean="0"/>
              <a:t>th</a:t>
            </a:r>
            <a:r>
              <a:rPr lang="en-US" dirty="0" smtClean="0"/>
              <a:t> grade.</a:t>
            </a:r>
          </a:p>
          <a:p>
            <a:pPr>
              <a:buClr>
                <a:schemeClr val="bg1"/>
              </a:buClr>
              <a:buFont typeface="Wingdings" pitchFamily="2" charset="2"/>
              <a:buChar char="Ø"/>
            </a:pPr>
            <a:r>
              <a:rPr lang="en-US" dirty="0" smtClean="0"/>
              <a:t>Students apply to ACT prior to taking their first test.  Please apply 6 months in advance.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762000"/>
          </a:xfrm>
        </p:spPr>
        <p:txBody>
          <a:bodyPr/>
          <a:lstStyle/>
          <a:p>
            <a:pPr algn="ctr"/>
            <a:r>
              <a:rPr lang="en-US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Students with Disabilities</a:t>
            </a:r>
            <a:endParaRPr lang="en-US" b="1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600" dirty="0" smtClean="0"/>
              <a:t>www.collegeboard.org</a:t>
            </a:r>
          </a:p>
          <a:p>
            <a:pPr algn="ctr"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600" dirty="0" smtClean="0"/>
              <a:t>www.act.org</a:t>
            </a:r>
            <a:endParaRPr lang="en-US" sz="3600" dirty="0"/>
          </a:p>
          <a:p>
            <a:pPr algn="ctr"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600" dirty="0" smtClean="0"/>
              <a:t>www.fairtest.org</a:t>
            </a:r>
          </a:p>
          <a:p>
            <a:pPr algn="ctr"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600" dirty="0" smtClean="0"/>
              <a:t>www.commonapp.org</a:t>
            </a:r>
          </a:p>
          <a:p>
            <a:pPr algn="ctr">
              <a:buClr>
                <a:schemeClr val="bg1"/>
              </a:buClr>
              <a:buFont typeface="Wingdings" pitchFamily="2" charset="2"/>
              <a:buChar char="Ø"/>
            </a:pPr>
            <a:r>
              <a:rPr lang="en-US" sz="3600" dirty="0" smtClean="0">
                <a:hlinkClick r:id="rId2"/>
              </a:rPr>
              <a:t>www.csh.k12.ny.us/ourschools</a:t>
            </a:r>
            <a:r>
              <a:rPr lang="en-US" sz="3600" dirty="0" smtClean="0"/>
              <a:t> </a:t>
            </a:r>
          </a:p>
          <a:p>
            <a:pPr algn="ctr">
              <a:buNone/>
            </a:pPr>
            <a:r>
              <a:rPr lang="en-US" sz="3600" dirty="0" smtClean="0">
                <a:solidFill>
                  <a:schemeClr val="bg1">
                    <a:lumMod val="95000"/>
                  </a:schemeClr>
                </a:solidFill>
              </a:rPr>
              <a:t>  </a:t>
            </a:r>
            <a:r>
              <a:rPr lang="en-US" sz="2800" dirty="0" smtClean="0"/>
              <a:t>Click Jr./Sr. HS, then  departments and follow the link to the Counseling Center</a:t>
            </a:r>
          </a:p>
          <a:p>
            <a:pPr algn="ctr"/>
            <a:endParaRPr lang="en-US" sz="36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endParaRPr lang="en-US" sz="3600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ctr"/>
            <a:r>
              <a:rPr lang="en-US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Important Web-Sites</a:t>
            </a:r>
            <a:endParaRPr lang="en-US" b="1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en-US" sz="4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endParaRPr lang="en-US" sz="4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None/>
            </a:pPr>
            <a:r>
              <a:rPr lang="en-US" sz="4400" b="1" dirty="0" smtClean="0"/>
              <a:t>ACT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</a:p>
          <a:p>
            <a:pPr algn="ctr">
              <a:buNone/>
            </a:pPr>
            <a:r>
              <a:rPr lang="en-US" sz="4400" b="1" dirty="0" smtClean="0"/>
              <a:t>American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smtClean="0"/>
              <a:t>College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dirty="0" smtClean="0"/>
              <a:t>Test</a:t>
            </a:r>
          </a:p>
          <a:p>
            <a:pPr algn="ctr">
              <a:buNone/>
            </a:pPr>
            <a:endParaRPr lang="en-US" sz="9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</a:rPr>
              <a:t/>
            </a:r>
            <a:br>
              <a:rPr lang="en-US" sz="54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</a:rPr>
            </a:br>
            <a:r>
              <a:rPr lang="en-US" sz="54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Testing</a:t>
            </a:r>
            <a:r>
              <a:rPr lang="en-US" sz="54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Arial Black" pitchFamily="34" charset="0"/>
              </a:rPr>
              <a:t> </a:t>
            </a:r>
            <a:r>
              <a:rPr lang="en-US" sz="54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Options</a:t>
            </a:r>
            <a:endParaRPr lang="en-US" sz="5400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4005072"/>
          </a:xfrm>
        </p:spPr>
        <p:txBody>
          <a:bodyPr>
            <a:normAutofit fontScale="70000" lnSpcReduction="20000"/>
          </a:bodyPr>
          <a:lstStyle/>
          <a:p>
            <a:pPr>
              <a:buClr>
                <a:schemeClr val="bg1"/>
              </a:buClr>
              <a:buNone/>
            </a:pPr>
            <a:endParaRPr lang="en-US" dirty="0" smtClean="0"/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 smtClean="0"/>
              <a:t>A </a:t>
            </a:r>
            <a:r>
              <a:rPr lang="en-US" u="sng" dirty="0" smtClean="0"/>
              <a:t>curriculum-based </a:t>
            </a:r>
            <a:r>
              <a:rPr lang="en-US" dirty="0" smtClean="0"/>
              <a:t>achievement test as opposed to an </a:t>
            </a:r>
            <a:r>
              <a:rPr lang="en-US" u="sng" dirty="0" smtClean="0"/>
              <a:t>aptitude test. </a:t>
            </a:r>
          </a:p>
          <a:p>
            <a:pPr marL="0" indent="0">
              <a:buClr>
                <a:schemeClr val="bg1"/>
              </a:buClr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 smtClean="0"/>
              <a:t>Assesses general educational development and the capability of completing college-level work.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 smtClean="0"/>
              <a:t>More widely used in the Midwest and the South, gaining much more popularity in the East.  More New York students took the ACT in 2013 than took the SAT.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endParaRPr lang="en-US" dirty="0" smtClean="0"/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 smtClean="0"/>
              <a:t>Accepted by all colleges.  Yes, that includes service academies.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effectLst/>
                <a:latin typeface="Arial Black" pitchFamily="34" charset="0"/>
              </a:rPr>
              <a:t>ACT</a:t>
            </a:r>
            <a:endParaRPr lang="en-US" dirty="0"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>
            <a:normAutofit fontScale="92500" lnSpcReduction="20000"/>
          </a:bodyPr>
          <a:lstStyle/>
          <a:p>
            <a:pPr algn="ctr">
              <a:buClr>
                <a:schemeClr val="bg1"/>
              </a:buClr>
              <a:buFont typeface="Wingdings" pitchFamily="2" charset="2"/>
              <a:buChar char="§"/>
            </a:pPr>
            <a:endParaRPr lang="en-US" dirty="0" smtClean="0"/>
          </a:p>
          <a:p>
            <a:pPr algn="ctr"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 smtClean="0"/>
              <a:t>English (language usage)</a:t>
            </a:r>
          </a:p>
          <a:p>
            <a:pPr algn="ctr">
              <a:buClr>
                <a:schemeClr val="bg1"/>
              </a:buClr>
              <a:buFont typeface="Wingdings" pitchFamily="2" charset="2"/>
              <a:buChar char="§"/>
            </a:pPr>
            <a:endParaRPr lang="en-US" dirty="0" smtClean="0"/>
          </a:p>
          <a:p>
            <a:pPr algn="ctr"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 smtClean="0"/>
              <a:t>Math (including trigonometry)</a:t>
            </a:r>
          </a:p>
          <a:p>
            <a:pPr algn="ctr">
              <a:buClr>
                <a:schemeClr val="bg1"/>
              </a:buClr>
              <a:buFont typeface="Wingdings" pitchFamily="2" charset="2"/>
              <a:buChar char="§"/>
            </a:pPr>
            <a:endParaRPr lang="en-US" dirty="0" smtClean="0"/>
          </a:p>
          <a:p>
            <a:pPr algn="ctr"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 smtClean="0"/>
              <a:t>Reading</a:t>
            </a:r>
          </a:p>
          <a:p>
            <a:pPr algn="ctr">
              <a:buClr>
                <a:schemeClr val="bg1"/>
              </a:buClr>
              <a:buFont typeface="Wingdings" pitchFamily="2" charset="2"/>
              <a:buChar char="§"/>
            </a:pPr>
            <a:endParaRPr lang="en-US" dirty="0" smtClean="0"/>
          </a:p>
          <a:p>
            <a:pPr algn="ctr"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 smtClean="0"/>
              <a:t>Science Reasoning</a:t>
            </a:r>
          </a:p>
          <a:p>
            <a:pPr algn="ctr">
              <a:buClr>
                <a:schemeClr val="bg1"/>
              </a:buClr>
              <a:buFont typeface="Wingdings" pitchFamily="2" charset="2"/>
              <a:buChar char="§"/>
            </a:pPr>
            <a:endParaRPr lang="en-US" dirty="0" smtClean="0"/>
          </a:p>
          <a:p>
            <a:pPr algn="ctr"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 smtClean="0"/>
              <a:t>Writing (optional – some colleges require applicants to take this section of the test)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/>
            <a:r>
              <a:rPr lang="en-US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Content areas of the ACT</a:t>
            </a:r>
            <a:endParaRPr lang="en-US" b="1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3000"/>
          </a:xfrm>
        </p:spPr>
        <p:txBody>
          <a:bodyPr>
            <a:norm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 smtClean="0"/>
              <a:t>Offered 5 times per year in New York State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endParaRPr lang="en-US" sz="1000" dirty="0" smtClean="0"/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 smtClean="0"/>
              <a:t>Approximately 3 hours (3.5 hours with writing)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endParaRPr lang="en-US" sz="1000" dirty="0" smtClean="0"/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endParaRPr lang="en-US" sz="1000" dirty="0" smtClean="0"/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 smtClean="0"/>
              <a:t>Register online at  www.act.org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endParaRPr lang="en-US" sz="1000" dirty="0" smtClean="0"/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dirty="0" smtClean="0"/>
              <a:t>CSH  is not an ACT testing center – students test at neighboring districts listed on the ACT website.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>
            <a:normAutofit/>
          </a:bodyPr>
          <a:lstStyle/>
          <a:p>
            <a:pPr algn="ctr"/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ACT</a:t>
            </a:r>
            <a:r>
              <a:rPr lang="en-US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 </a:t>
            </a:r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Testing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		4 Required Sections</a:t>
            </a: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				English      40 minutes</a:t>
            </a: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       		Math	         60 minutes</a:t>
            </a: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		Reading    35 minutes</a:t>
            </a: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		Science     35 minutes    </a:t>
            </a:r>
          </a:p>
          <a:p>
            <a:pPr>
              <a:buNone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		1 Optional Section</a:t>
            </a:r>
          </a:p>
          <a:p>
            <a:pPr>
              <a:buNone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           		Writing     30 minutes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295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ACT</a:t>
            </a:r>
            <a:r>
              <a:rPr lang="en-US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/>
            </a:r>
            <a:br>
              <a:rPr lang="en-US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</a:br>
            <a:r>
              <a:rPr lang="en-US" sz="49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Test</a:t>
            </a:r>
            <a:r>
              <a:rPr lang="en-US" sz="4900" b="1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 </a:t>
            </a:r>
            <a:r>
              <a:rPr lang="en-US" sz="4900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Design</a:t>
            </a:r>
            <a:endParaRPr lang="en-US" sz="4900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3200" dirty="0" smtClean="0"/>
              <a:t>Students receive a subject sub-score for each section. The range of scores is 6 – 36.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endParaRPr lang="en-US" sz="800" dirty="0" smtClean="0"/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endParaRPr lang="en-US" sz="3200" dirty="0" smtClean="0"/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3200" dirty="0" smtClean="0"/>
              <a:t>Students also receive a composite score which is an average of the 4 required sections</a:t>
            </a:r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endParaRPr lang="en-US" sz="3200" dirty="0" smtClean="0"/>
          </a:p>
          <a:p>
            <a:pPr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3200" dirty="0" smtClean="0"/>
              <a:t>The Writing section is scored separately.</a:t>
            </a:r>
            <a:endParaRPr lang="en-US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1143000"/>
          </a:xfrm>
        </p:spPr>
        <p:txBody>
          <a:bodyPr/>
          <a:lstStyle/>
          <a:p>
            <a:pPr algn="ctr"/>
            <a:r>
              <a:rPr lang="en-US" b="1" spc="0" dirty="0" smtClean="0">
                <a:ln w="17780" cmpd="sng">
                  <a:noFill/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/>
                <a:latin typeface="Arial Black" pitchFamily="34" charset="0"/>
              </a:rPr>
              <a:t>ACT Scoring</a:t>
            </a:r>
            <a:endParaRPr lang="en-US" b="1" spc="0" dirty="0">
              <a:ln w="17780" cmpd="sng">
                <a:noFill/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/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4094</TotalTime>
  <Words>1852</Words>
  <Application>Microsoft Office PowerPoint</Application>
  <PresentationFormat>On-screen Show (4:3)</PresentationFormat>
  <Paragraphs>292</Paragraphs>
  <Slides>35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5" baseType="lpstr">
      <vt:lpstr>Arial</vt:lpstr>
      <vt:lpstr>Arial Black</vt:lpstr>
      <vt:lpstr>Calibri</vt:lpstr>
      <vt:lpstr>Lucida Sans Unicode</vt:lpstr>
      <vt:lpstr>Times New Roman</vt:lpstr>
      <vt:lpstr>Verdana</vt:lpstr>
      <vt:lpstr>Wingdings</vt:lpstr>
      <vt:lpstr>Wingdings 2</vt:lpstr>
      <vt:lpstr>Wingdings 3</vt:lpstr>
      <vt:lpstr>Concourse</vt:lpstr>
      <vt:lpstr>                  College Testing</vt:lpstr>
      <vt:lpstr>Standardized Testing </vt:lpstr>
      <vt:lpstr>   Admission Criteria</vt:lpstr>
      <vt:lpstr> Testing Options</vt:lpstr>
      <vt:lpstr>ACT</vt:lpstr>
      <vt:lpstr>Content areas of the ACT</vt:lpstr>
      <vt:lpstr>ACT Testing</vt:lpstr>
      <vt:lpstr>ACT Test Design</vt:lpstr>
      <vt:lpstr>ACT Scoring</vt:lpstr>
      <vt:lpstr>Testing Options</vt:lpstr>
      <vt:lpstr>PSAT/NMSQT  (this is one test)</vt:lpstr>
      <vt:lpstr>         PSAT changes in fall 2015   </vt:lpstr>
      <vt:lpstr>                PSAT/NMSQT</vt:lpstr>
      <vt:lpstr>    PSAT/NMSQT  Important Reminders</vt:lpstr>
      <vt:lpstr>       What is the NMSQT?</vt:lpstr>
      <vt:lpstr>     The National Merit       Scholarship Program</vt:lpstr>
      <vt:lpstr>The National Merit Program</vt:lpstr>
      <vt:lpstr>PSAT/NMSQT Test Prep</vt:lpstr>
      <vt:lpstr>Registering for the PSAT/NMSQT</vt:lpstr>
      <vt:lpstr>                     The  Redesigned SAT</vt:lpstr>
      <vt:lpstr>SAT: Types of Prep</vt:lpstr>
      <vt:lpstr>Registering for the SAT </vt:lpstr>
      <vt:lpstr>Subject Tests</vt:lpstr>
      <vt:lpstr>The Subject Tests</vt:lpstr>
      <vt:lpstr>SAT Subject Test Design</vt:lpstr>
      <vt:lpstr> Who should take Subject Tests and when? </vt:lpstr>
      <vt:lpstr>What is the best way to prep?</vt:lpstr>
      <vt:lpstr>Which Subject Test(s) should be taken?</vt:lpstr>
      <vt:lpstr>Registering for Subject Tests</vt:lpstr>
      <vt:lpstr>Current Trends in College Testing</vt:lpstr>
      <vt:lpstr>Test Optional Schools</vt:lpstr>
      <vt:lpstr>Advanced Placement(AP) Program</vt:lpstr>
      <vt:lpstr>How are AP Scores used?</vt:lpstr>
      <vt:lpstr>Students with Disabilities</vt:lpstr>
      <vt:lpstr>Important Web-Sites</vt:lpstr>
    </vt:vector>
  </TitlesOfParts>
  <Company>Manhasset UFSD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jgrappon</dc:creator>
  <cp:lastModifiedBy>Conklin, Chris</cp:lastModifiedBy>
  <cp:revision>459</cp:revision>
  <cp:lastPrinted>2011-12-01T22:01:05Z</cp:lastPrinted>
  <dcterms:created xsi:type="dcterms:W3CDTF">2009-11-16T20:58:18Z</dcterms:created>
  <dcterms:modified xsi:type="dcterms:W3CDTF">2014-11-25T15:11:42Z</dcterms:modified>
</cp:coreProperties>
</file>